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0" r:id="rId4"/>
    <p:sldId id="261" r:id="rId5"/>
    <p:sldId id="262" r:id="rId6"/>
    <p:sldId id="263" r:id="rId7"/>
    <p:sldId id="258" r:id="rId8"/>
    <p:sldId id="264" r:id="rId9"/>
    <p:sldId id="259"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1" r:id="rId23"/>
    <p:sldId id="282" r:id="rId24"/>
    <p:sldId id="277" r:id="rId25"/>
    <p:sldId id="278" r:id="rId26"/>
    <p:sldId id="279" r:id="rId27"/>
    <p:sldId id="280"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12BAA-F329-4876-9A3D-495B30302EAF}"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B50EE-0369-4548-9C11-272B9B32F8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12BAA-F329-4876-9A3D-495B30302EAF}"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B50EE-0369-4548-9C11-272B9B32F8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12BAA-F329-4876-9A3D-495B30302EAF}"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B50EE-0369-4548-9C11-272B9B32F8A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7130142C-282F-43AB-A497-778F7AC40FE4}" type="datetimeFigureOut">
              <a:rPr lang="ms-MY" smtClean="0">
                <a:solidFill>
                  <a:prstClr val="black">
                    <a:tint val="75000"/>
                  </a:prstClr>
                </a:solidFill>
              </a:rPr>
              <a:pPr/>
              <a:t>10/03/2016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49196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130142C-282F-43AB-A497-778F7AC40FE4}" type="datetimeFigureOut">
              <a:rPr lang="ms-MY" smtClean="0">
                <a:solidFill>
                  <a:prstClr val="black">
                    <a:tint val="75000"/>
                  </a:prstClr>
                </a:solidFill>
              </a:rPr>
              <a:pPr/>
              <a:t>10/03/2016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95235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30142C-282F-43AB-A497-778F7AC40FE4}" type="datetimeFigureOut">
              <a:rPr lang="ms-MY" smtClean="0">
                <a:solidFill>
                  <a:prstClr val="black">
                    <a:tint val="75000"/>
                  </a:prstClr>
                </a:solidFill>
              </a:rPr>
              <a:pPr/>
              <a:t>10/03/2016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37438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7130142C-282F-43AB-A497-778F7AC40FE4}" type="datetimeFigureOut">
              <a:rPr lang="ms-MY" smtClean="0">
                <a:solidFill>
                  <a:prstClr val="black">
                    <a:tint val="75000"/>
                  </a:prstClr>
                </a:solidFill>
              </a:rPr>
              <a:pPr/>
              <a:t>10/03/2016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63243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7130142C-282F-43AB-A497-778F7AC40FE4}" type="datetimeFigureOut">
              <a:rPr lang="ms-MY" smtClean="0">
                <a:solidFill>
                  <a:prstClr val="black">
                    <a:tint val="75000"/>
                  </a:prstClr>
                </a:solidFill>
              </a:rPr>
              <a:pPr/>
              <a:t>10/03/2016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50819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7130142C-282F-43AB-A497-778F7AC40FE4}" type="datetimeFigureOut">
              <a:rPr lang="ms-MY" smtClean="0">
                <a:solidFill>
                  <a:prstClr val="black">
                    <a:tint val="75000"/>
                  </a:prstClr>
                </a:solidFill>
              </a:rPr>
              <a:pPr/>
              <a:t>10/03/2016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09355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0142C-282F-43AB-A497-778F7AC40FE4}" type="datetimeFigureOut">
              <a:rPr lang="ms-MY" smtClean="0">
                <a:solidFill>
                  <a:prstClr val="black">
                    <a:tint val="75000"/>
                  </a:prstClr>
                </a:solidFill>
              </a:rPr>
              <a:pPr/>
              <a:t>10/03/2016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53597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0142C-282F-43AB-A497-778F7AC40FE4}" type="datetimeFigureOut">
              <a:rPr lang="ms-MY" smtClean="0">
                <a:solidFill>
                  <a:prstClr val="black">
                    <a:tint val="75000"/>
                  </a:prstClr>
                </a:solidFill>
              </a:rPr>
              <a:pPr/>
              <a:t>10/03/2016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4641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12BAA-F329-4876-9A3D-495B30302EAF}"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B50EE-0369-4548-9C11-272B9B32F8A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0142C-282F-43AB-A497-778F7AC40FE4}" type="datetimeFigureOut">
              <a:rPr lang="ms-MY" smtClean="0">
                <a:solidFill>
                  <a:prstClr val="black">
                    <a:tint val="75000"/>
                  </a:prstClr>
                </a:solidFill>
              </a:rPr>
              <a:pPr/>
              <a:t>10/03/2016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85353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130142C-282F-43AB-A497-778F7AC40FE4}" type="datetimeFigureOut">
              <a:rPr lang="ms-MY" smtClean="0">
                <a:solidFill>
                  <a:prstClr val="black">
                    <a:tint val="75000"/>
                  </a:prstClr>
                </a:solidFill>
              </a:rPr>
              <a:pPr/>
              <a:t>10/03/2016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59643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130142C-282F-43AB-A497-778F7AC40FE4}" type="datetimeFigureOut">
              <a:rPr lang="ms-MY" smtClean="0">
                <a:solidFill>
                  <a:prstClr val="black">
                    <a:tint val="75000"/>
                  </a:prstClr>
                </a:solidFill>
              </a:rPr>
              <a:pPr/>
              <a:t>10/03/2016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8603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12BAA-F329-4876-9A3D-495B30302EAF}"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B50EE-0369-4548-9C11-272B9B32F8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12BAA-F329-4876-9A3D-495B30302EAF}"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B50EE-0369-4548-9C11-272B9B32F8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12BAA-F329-4876-9A3D-495B30302EAF}"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B50EE-0369-4548-9C11-272B9B32F8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12BAA-F329-4876-9A3D-495B30302EAF}"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0B50EE-0369-4548-9C11-272B9B32F8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12BAA-F329-4876-9A3D-495B30302EAF}"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0B50EE-0369-4548-9C11-272B9B32F8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12BAA-F329-4876-9A3D-495B30302EAF}"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B50EE-0369-4548-9C11-272B9B32F8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12BAA-F329-4876-9A3D-495B30302EAF}"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B50EE-0369-4548-9C11-272B9B32F8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12BAA-F329-4876-9A3D-495B30302EAF}" type="datetimeFigureOut">
              <a:rPr lang="en-US" smtClean="0"/>
              <a:t>3/10/2016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B50EE-0369-4548-9C11-272B9B32F8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0142C-282F-43AB-A497-778F7AC40FE4}" type="datetimeFigureOut">
              <a:rPr lang="ms-MY" smtClean="0">
                <a:solidFill>
                  <a:prstClr val="black">
                    <a:tint val="75000"/>
                  </a:prstClr>
                </a:solidFill>
              </a:rPr>
              <a:pPr/>
              <a:t>10/03/2016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1AB3B-F609-4F4D-A53C-D585E38DFE4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35721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9452" y="76200"/>
            <a:ext cx="912454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penipuan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pembohongan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penyelewengan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4" name="Rounded Rectangle 3"/>
          <p:cNvSpPr/>
          <p:nvPr/>
        </p:nvSpPr>
        <p:spPr>
          <a:xfrm>
            <a:off x="323528" y="1534363"/>
            <a:ext cx="8472488" cy="1030802"/>
          </a:xfrm>
          <a:prstGeom prst="roundRect">
            <a:avLst>
              <a:gd name="adj" fmla="val 26725"/>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it-IT"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Amaran Allah Taala:</a:t>
            </a:r>
          </a:p>
          <a:p>
            <a:pPr algn="ctr">
              <a:defRPr/>
            </a:pPr>
            <a:r>
              <a:rPr lang="it-IT"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Kecelakaan </a:t>
            </a:r>
            <a:r>
              <a:rPr lang="it-IT"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hidup di dunia dan di akhirat</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ounded Rectangle 4"/>
          <p:cNvSpPr/>
          <p:nvPr/>
        </p:nvSpPr>
        <p:spPr>
          <a:xfrm>
            <a:off x="467544" y="3046531"/>
            <a:ext cx="8280920" cy="2232248"/>
          </a:xfrm>
          <a:prstGeom prst="roundRect">
            <a:avLst>
              <a:gd name="adj" fmla="val 351"/>
            </a:avLst>
          </a:prstGeom>
          <a:solidFill>
            <a:srgbClr val="FF0066">
              <a:alpha val="37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Sementara Rasulullah s.a.w pula mengingatkan bahawa, mereka yang menyeleweng adalah terkeluar daripada cara hidup Rasulullah s.a.w., dan tidak diterima sebagai umat yang patuh.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1"/>
          <p:cNvSpPr>
            <a:spLocks noChangeArrowheads="1"/>
          </p:cNvSpPr>
          <p:nvPr/>
        </p:nvSpPr>
        <p:spPr bwMode="auto">
          <a:xfrm>
            <a:off x="1295636" y="276759"/>
            <a:ext cx="6084676" cy="584775"/>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endPar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79512" y="2076959"/>
            <a:ext cx="5652628" cy="1595921"/>
          </a:xfrm>
          <a:prstGeom prst="roundRect">
            <a:avLst>
              <a:gd name="adj" fmla="val 26725"/>
            </a:avLst>
          </a:prstGeom>
          <a:ln/>
        </p:spPr>
        <p:style>
          <a:lnRef idx="1">
            <a:schemeClr val="accent3"/>
          </a:lnRef>
          <a:fillRef idx="2">
            <a:schemeClr val="accent3"/>
          </a:fillRef>
          <a:effectRef idx="1">
            <a:schemeClr val="accent3"/>
          </a:effectRef>
          <a:fontRef idx="minor">
            <a:schemeClr val="dk1"/>
          </a:fontRef>
        </p:style>
        <p:txBody>
          <a:bodyPr anchor="ctr"/>
          <a:lstStyle/>
          <a:p>
            <a:pPr algn="ctr"/>
            <a:r>
              <a:rPr lang="ms-MY" sz="2000" b="1" dirty="0">
                <a:solidFill>
                  <a:schemeClr val="tx1"/>
                </a:solidFill>
                <a:effectLst>
                  <a:outerShdw blurRad="38100" dist="38100" dir="2700000" algn="tl">
                    <a:srgbClr val="000000">
                      <a:alpha val="43137"/>
                    </a:srgbClr>
                  </a:outerShdw>
                </a:effectLst>
                <a:latin typeface="Arial Black" pitchFamily="34" charset="0"/>
                <a:cs typeface="Arial" pitchFamily="34" charset="0"/>
              </a:rPr>
              <a:t>Perbuatan menyembunyikan keaiban atau kekurangan dengan menzahirkan kebagusan atau kebaikan. </a:t>
            </a:r>
          </a:p>
        </p:txBody>
      </p:sp>
      <p:sp>
        <p:nvSpPr>
          <p:cNvPr id="5" name="Rounded Rectangle 4"/>
          <p:cNvSpPr/>
          <p:nvPr/>
        </p:nvSpPr>
        <p:spPr>
          <a:xfrm>
            <a:off x="3350289" y="3433366"/>
            <a:ext cx="5652628" cy="1595921"/>
          </a:xfrm>
          <a:prstGeom prst="roundRect">
            <a:avLst>
              <a:gd name="adj" fmla="val 26725"/>
            </a:avLst>
          </a:prstGeom>
          <a:ln/>
        </p:spPr>
        <p:style>
          <a:lnRef idx="1">
            <a:schemeClr val="accent4"/>
          </a:lnRef>
          <a:fillRef idx="2">
            <a:schemeClr val="accent4"/>
          </a:fillRef>
          <a:effectRef idx="1">
            <a:schemeClr val="accent4"/>
          </a:effectRef>
          <a:fontRef idx="minor">
            <a:schemeClr val="dk1"/>
          </a:fontRef>
        </p:style>
        <p:txBody>
          <a:bodyPr anchor="ctr"/>
          <a:lstStyle/>
          <a:p>
            <a:pPr algn="ctr"/>
            <a:endParaRPr lang="ms-MY" sz="2000" b="1" dirty="0" smtClean="0">
              <a:solidFill>
                <a:schemeClr val="tx1"/>
              </a:solidFill>
              <a:effectLst>
                <a:outerShdw blurRad="38100" dist="38100" dir="2700000" algn="tl">
                  <a:srgbClr val="000000">
                    <a:alpha val="43137"/>
                  </a:srgbClr>
                </a:outerShdw>
              </a:effectLst>
              <a:latin typeface="Arial Black" pitchFamily="34" charset="0"/>
              <a:cs typeface="Arial" pitchFamily="34" charset="0"/>
            </a:endParaRPr>
          </a:p>
          <a:p>
            <a:pPr algn="ctr"/>
            <a:r>
              <a:rPr lang="ms-MY" sz="2000" b="1" dirty="0" smtClean="0">
                <a:solidFill>
                  <a:schemeClr val="tx1"/>
                </a:solidFill>
                <a:effectLst>
                  <a:outerShdw blurRad="38100" dist="38100" dir="2700000" algn="tl">
                    <a:srgbClr val="000000">
                      <a:alpha val="43137"/>
                    </a:srgbClr>
                  </a:outerShdw>
                </a:effectLst>
                <a:latin typeface="Arial Black" pitchFamily="34" charset="0"/>
                <a:cs typeface="Arial" pitchFamily="34" charset="0"/>
              </a:rPr>
              <a:t>Mempunyai </a:t>
            </a:r>
            <a:r>
              <a:rPr lang="ms-MY" sz="2000" b="1" dirty="0">
                <a:solidFill>
                  <a:schemeClr val="tx1"/>
                </a:solidFill>
                <a:effectLst>
                  <a:outerShdw blurRad="38100" dist="38100" dir="2700000" algn="tl">
                    <a:srgbClr val="000000">
                      <a:alpha val="43137"/>
                    </a:srgbClr>
                  </a:outerShdw>
                </a:effectLst>
                <a:latin typeface="Arial Black" pitchFamily="34" charset="0"/>
                <a:cs typeface="Arial" pitchFamily="34" charset="0"/>
              </a:rPr>
              <a:t>ciri-ciri pembohongan, pengkhianatan dan nifaq yang merupakan sifat tercela dan dilarang dalam Islam.</a:t>
            </a:r>
            <a:endParaRPr lang="en-MY" sz="2000" b="1" dirty="0">
              <a:solidFill>
                <a:schemeClr val="tx1"/>
              </a:solidFill>
              <a:effectLst>
                <a:outerShdw blurRad="38100" dist="38100" dir="2700000" algn="tl">
                  <a:srgbClr val="000000">
                    <a:alpha val="43137"/>
                  </a:srgbClr>
                </a:outerShdw>
              </a:effectLst>
              <a:latin typeface="Arial Black" pitchFamily="34" charset="0"/>
              <a:cs typeface="Arial" pitchFamily="34" charset="0"/>
            </a:endParaRPr>
          </a:p>
          <a:p>
            <a:pPr algn="ctr"/>
            <a:endParaRPr lang="en-MY" sz="2200" b="1" dirty="0">
              <a:solidFill>
                <a:schemeClr val="tx1"/>
              </a:solidFill>
              <a:effectLst>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755576" y="4957279"/>
            <a:ext cx="5652628" cy="1595921"/>
          </a:xfrm>
          <a:prstGeom prst="roundRect">
            <a:avLst>
              <a:gd name="adj" fmla="val 26725"/>
            </a:avLst>
          </a:prstGeom>
          <a:ln/>
        </p:spPr>
        <p:style>
          <a:lnRef idx="1">
            <a:schemeClr val="accent5"/>
          </a:lnRef>
          <a:fillRef idx="2">
            <a:schemeClr val="accent5"/>
          </a:fillRef>
          <a:effectRef idx="1">
            <a:schemeClr val="accent5"/>
          </a:effectRef>
          <a:fontRef idx="minor">
            <a:schemeClr val="dk1"/>
          </a:fontRef>
        </p:style>
        <p:txBody>
          <a:bodyPr anchor="ctr"/>
          <a:lstStyle/>
          <a:p>
            <a:pPr algn="ctr"/>
            <a:r>
              <a:rPr lang="ms-MY" sz="2000" b="1" dirty="0" smtClean="0">
                <a:solidFill>
                  <a:schemeClr val="tx1"/>
                </a:solidFill>
                <a:effectLst>
                  <a:outerShdw blurRad="38100" dist="38100" dir="2700000" algn="tl">
                    <a:srgbClr val="000000">
                      <a:alpha val="43137"/>
                    </a:srgbClr>
                  </a:outerShdw>
                </a:effectLst>
                <a:latin typeface="Arial Black" pitchFamily="34" charset="0"/>
                <a:cs typeface="Arial" pitchFamily="34" charset="0"/>
              </a:rPr>
              <a:t>Boleh </a:t>
            </a:r>
            <a:r>
              <a:rPr lang="ms-MY" sz="2000" b="1" dirty="0">
                <a:solidFill>
                  <a:schemeClr val="tx1"/>
                </a:solidFill>
                <a:effectLst>
                  <a:outerShdw blurRad="38100" dist="38100" dir="2700000" algn="tl">
                    <a:srgbClr val="000000">
                      <a:alpha val="43137"/>
                    </a:srgbClr>
                  </a:outerShdw>
                </a:effectLst>
                <a:latin typeface="Arial Black" pitchFamily="34" charset="0"/>
                <a:cs typeface="Arial" pitchFamily="34" charset="0"/>
              </a:rPr>
              <a:t>menyebabkan hati pelakunya menjadi  keras, kasar, bersikap mementingkan diri dan boleh melumpuhkan keimanan.</a:t>
            </a:r>
            <a:endParaRPr lang="en-MY" sz="2200" b="1"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1763688" y="924831"/>
            <a:ext cx="5256584" cy="1152128"/>
          </a:xfrm>
          <a:prstGeom prst="roundRect">
            <a:avLst>
              <a:gd name="adj" fmla="val 351"/>
            </a:avLst>
          </a:prstGeom>
          <a:solidFill>
            <a:srgbClr val="FF0066">
              <a:alpha val="32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MY" sz="2400" b="1" dirty="0" smtClean="0">
                <a:effectLst>
                  <a:glow rad="101600">
                    <a:schemeClr val="tx1">
                      <a:alpha val="60000"/>
                    </a:schemeClr>
                  </a:glow>
                  <a:outerShdw blurRad="38100" dist="38100" dir="2700000" algn="tl">
                    <a:srgbClr val="000000">
                      <a:alpha val="43137"/>
                    </a:srgbClr>
                  </a:outerShdw>
                </a:effectLst>
              </a:rPr>
              <a:t> </a:t>
            </a:r>
            <a:r>
              <a:rPr lang="ar-EG" sz="3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الْغِشّ </a:t>
            </a:r>
            <a:r>
              <a:rPr lang="en-US" sz="2400" b="1" dirty="0" smtClean="0">
                <a:effectLst>
                  <a:glow rad="101600">
                    <a:schemeClr val="tx1">
                      <a:alpha val="60000"/>
                    </a:schemeClr>
                  </a:glow>
                  <a:outerShdw blurRad="38100" dist="38100" dir="2700000" algn="tl">
                    <a:srgbClr val="000000">
                      <a:alpha val="43137"/>
                    </a:srgbClr>
                  </a:outerShdw>
                </a:effectLst>
              </a:rPr>
              <a:t> </a:t>
            </a:r>
            <a:r>
              <a:rPr lang="ms-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atau </a:t>
            </a:r>
            <a:r>
              <a:rPr lang="ms-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menipu dan memperdayakan orang </a:t>
            </a:r>
            <a:r>
              <a:rPr lang="ms-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lain</a:t>
            </a:r>
            <a:endPar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6808" y="256764"/>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jenis-jenis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penipuan</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67544" y="1284040"/>
            <a:ext cx="8352928" cy="690660"/>
          </a:xfrm>
          <a:prstGeom prst="roundRect">
            <a:avLst>
              <a:gd name="adj" fmla="val 26725"/>
            </a:avLst>
          </a:prstGeom>
          <a:solidFill>
            <a:schemeClr val="accent6">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perkahwinan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kekeluargaan</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547374" y="1974700"/>
            <a:ext cx="8357410" cy="2117652"/>
          </a:xfrm>
          <a:prstGeom prst="roundRect">
            <a:avLst>
              <a:gd name="adj" fmla="val 351"/>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Dicemari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kecurangan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sikap</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berpura-pura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setia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p>
          <a:p>
            <a:pPr algn="ctr">
              <a:defRPr/>
            </a:pP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Ada </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pula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pasangan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mempamerkan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kekayaan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sebelum</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berkahwin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tetapi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ternyata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sedemikian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setelah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menjadi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suami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isteri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Bent-Up Arrow 5"/>
          <p:cNvSpPr/>
          <p:nvPr/>
        </p:nvSpPr>
        <p:spPr>
          <a:xfrm rot="7469532">
            <a:off x="75095" y="1607882"/>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ounded Rectangle 6"/>
          <p:cNvSpPr/>
          <p:nvPr/>
        </p:nvSpPr>
        <p:spPr>
          <a:xfrm>
            <a:off x="467544" y="5100464"/>
            <a:ext cx="8365232" cy="1224136"/>
          </a:xfrm>
          <a:prstGeom prst="roundRect">
            <a:avLst>
              <a:gd name="adj" fmla="val 351"/>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Menjanjikan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khidmat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bermutu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tetapi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ternyata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sangat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menyedihkan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segi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prestasi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p>
        </p:txBody>
      </p:sp>
      <p:sp>
        <p:nvSpPr>
          <p:cNvPr id="8" name="Bent-Up Arrow 7"/>
          <p:cNvSpPr/>
          <p:nvPr/>
        </p:nvSpPr>
        <p:spPr>
          <a:xfrm rot="7469532">
            <a:off x="67273" y="4984646"/>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Right Arrow 8"/>
          <p:cNvSpPr/>
          <p:nvPr/>
        </p:nvSpPr>
        <p:spPr>
          <a:xfrm>
            <a:off x="385473" y="4154341"/>
            <a:ext cx="4474559" cy="1176343"/>
          </a:xfrm>
          <a:prstGeom prst="rightArrow">
            <a:avLst>
              <a:gd name="adj1" fmla="val 80071"/>
              <a:gd name="adj2" fmla="val 5000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Penipuan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sektor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perkhidmatan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6808" y="304800"/>
            <a:ext cx="8929688" cy="553998"/>
          </a:xfrm>
          <a:prstGeom prst="rect">
            <a:avLst/>
          </a:prstGeom>
        </p:spPr>
        <p:txBody>
          <a:bodyPr>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jenis-jenis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penipuan</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547374" y="1582304"/>
            <a:ext cx="8357410" cy="1541588"/>
          </a:xfrm>
          <a:prstGeom prst="roundRect">
            <a:avLst>
              <a:gd name="adj" fmla="val 351"/>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Char cha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Terdapat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pekerja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berpura-pura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rajin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di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hadapan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ketua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terdapat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pula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mencuri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culas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mengabaikan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tugas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Bent-Up Arrow 4"/>
          <p:cNvSpPr/>
          <p:nvPr/>
        </p:nvSpPr>
        <p:spPr>
          <a:xfrm rot="7469532">
            <a:off x="131459" y="1675925"/>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Rounded Rectangle 5"/>
          <p:cNvSpPr/>
          <p:nvPr/>
        </p:nvSpPr>
        <p:spPr>
          <a:xfrm>
            <a:off x="522111" y="3267908"/>
            <a:ext cx="8365232" cy="1224136"/>
          </a:xfrm>
          <a:prstGeom prst="roundRect">
            <a:avLst>
              <a:gd name="adj" fmla="val 351"/>
            </a:avLst>
          </a:prstGeom>
          <a:ln/>
        </p:spPr>
        <p:style>
          <a:lnRef idx="3">
            <a:schemeClr val="lt1"/>
          </a:lnRef>
          <a:fillRef idx="1">
            <a:schemeClr val="accent6"/>
          </a:fillRef>
          <a:effectRef idx="1">
            <a:schemeClr val="accent6"/>
          </a:effectRef>
          <a:fontRef idx="minor">
            <a:schemeClr val="lt1"/>
          </a:fontRef>
        </p:style>
        <p:txBody>
          <a:bodyPr anchor="ctr"/>
          <a:lstStyle/>
          <a:p>
            <a:pPr marL="342900" indent="-342900" algn="ctr">
              <a:buFontTx/>
              <a:buChar cha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Membuat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tuntutan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palsu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sengaja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mengarang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cerita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menarik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mendapat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perhatian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sanjungan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
        <p:nvSpPr>
          <p:cNvPr id="7" name="Bent-Up Arrow 6"/>
          <p:cNvSpPr/>
          <p:nvPr/>
        </p:nvSpPr>
        <p:spPr>
          <a:xfrm rot="7469532">
            <a:off x="147103" y="3126148"/>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ounded Rectangle 7"/>
          <p:cNvSpPr/>
          <p:nvPr/>
        </p:nvSpPr>
        <p:spPr>
          <a:xfrm>
            <a:off x="493603" y="4644444"/>
            <a:ext cx="8365232" cy="1224136"/>
          </a:xfrm>
          <a:prstGeom prst="roundRect">
            <a:avLst>
              <a:gd name="adj" fmla="val 351"/>
            </a:avLst>
          </a:prstGeom>
          <a:solidFill>
            <a:schemeClr val="accent1"/>
          </a:solidFill>
          <a:ln/>
        </p:spPr>
        <p:style>
          <a:lnRef idx="3">
            <a:schemeClr val="lt1"/>
          </a:lnRef>
          <a:fillRef idx="1">
            <a:schemeClr val="accent6"/>
          </a:fillRef>
          <a:effectRef idx="1">
            <a:schemeClr val="accent6"/>
          </a:effectRef>
          <a:fontRef idx="minor">
            <a:schemeClr val="lt1"/>
          </a:fontRef>
        </p:style>
        <p:txBody>
          <a:bodyPr anchor="ctr"/>
          <a:lstStyle/>
          <a:p>
            <a:pPr marL="342900" indent="-342900" algn="ctr">
              <a:buFontTx/>
              <a:buChar cha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Penyelewengan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kepimpinan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kekuasaan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Kepimpinan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merupakan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amanah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jaminan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kemajuan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sesebuah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organisasi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
        <p:nvSpPr>
          <p:cNvPr id="9" name="Bent-Up Arrow 8"/>
          <p:cNvSpPr/>
          <p:nvPr/>
        </p:nvSpPr>
        <p:spPr>
          <a:xfrm rot="7469532">
            <a:off x="218415" y="4409549"/>
            <a:ext cx="800542" cy="692077"/>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1"/>
          <p:cNvSpPr>
            <a:spLocks noChangeArrowheads="1"/>
          </p:cNvSpPr>
          <p:nvPr/>
        </p:nvSpPr>
        <p:spPr bwMode="auto">
          <a:xfrm>
            <a:off x="144016" y="4265240"/>
            <a:ext cx="8892480" cy="1446550"/>
          </a:xfrm>
          <a:prstGeom prst="rect">
            <a:avLst/>
          </a:prstGeom>
          <a:solidFill>
            <a:schemeClr val="bg1">
              <a:alpha val="28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mengurus</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kepimpinan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meninggal</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menipu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dibawah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kepimpinannya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sudah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pasti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mengharamkan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51520" y="1816968"/>
            <a:ext cx="8712968" cy="1508105"/>
          </a:xfrm>
          <a:prstGeom prst="rect">
            <a:avLst/>
          </a:prstGeom>
        </p:spPr>
        <p:txBody>
          <a:bodyPr wrap="square">
            <a:spAutoFit/>
          </a:bodyPr>
          <a:lstStyle/>
          <a:p>
            <a:pPr algn="ctr" rtl="1"/>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a:t>
            </a:r>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عَبْدٍ يَسْتَرْعِيْهْ اللهُ رَعِيّةً، يَمُوْتُ يَوْمَ يَمُوْتُ، </a:t>
            </a:r>
          </a:p>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وَهُوَ غَاشٌّ لِرَعِيَّتِهِ إِلاَّ حَرَّمَ اللهُ عَلَيْهِ الْجَنَّةَ</a:t>
            </a:r>
          </a:p>
        </p:txBody>
      </p:sp>
      <p:sp>
        <p:nvSpPr>
          <p:cNvPr id="5" name="Rectangle 4"/>
          <p:cNvSpPr/>
          <p:nvPr/>
        </p:nvSpPr>
        <p:spPr>
          <a:xfrm>
            <a:off x="2173115" y="304800"/>
            <a:ext cx="5063181" cy="553998"/>
          </a:xfrm>
          <a:prstGeom prst="rect">
            <a:avLst/>
          </a:prstGeom>
        </p:spPr>
        <p:txBody>
          <a:bodyPr wrap="non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0824" y="152400"/>
            <a:ext cx="8929688" cy="1015663"/>
          </a:xfrm>
          <a:prstGeom prst="rect">
            <a:avLst/>
          </a:prstGeom>
        </p:spPr>
        <p:txBody>
          <a:bodyPr>
            <a:spAutoFit/>
          </a:bodyPr>
          <a:lstStyle/>
          <a:p>
            <a:pPr algn="ctr" fontAlgn="auto">
              <a:spcBef>
                <a:spcPts val="0"/>
              </a:spcBef>
              <a:spcAft>
                <a:spcPts val="0"/>
              </a:spcAft>
              <a:defRPr/>
            </a:pPr>
            <a:r>
              <a:rPr lang="fi-FI"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Langkah-langkah menangani jenayah </a:t>
            </a:r>
          </a:p>
          <a:p>
            <a:pPr algn="ctr" fontAlgn="auto">
              <a:spcBef>
                <a:spcPts val="0"/>
              </a:spcBef>
              <a:spcAft>
                <a:spcPts val="0"/>
              </a:spcAft>
              <a:defRPr/>
            </a:pPr>
            <a:r>
              <a:rPr lang="fi-FI"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penyelewangan</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542437" y="2384648"/>
            <a:ext cx="8346461" cy="2016224"/>
          </a:xfrm>
          <a:prstGeom prst="roundRect">
            <a:avLst>
              <a:gd name="adj" fmla="val 351"/>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800" b="1" dirty="0">
                <a:ln>
                  <a:solidFill>
                    <a:schemeClr val="tx1"/>
                  </a:solidFill>
                </a:ln>
                <a:effectLst>
                  <a:glow rad="101600">
                    <a:schemeClr val="tx1">
                      <a:alpha val="60000"/>
                    </a:schemeClr>
                  </a:glow>
                  <a:outerShdw blurRad="38100" dist="38100" dir="2700000" algn="tl">
                    <a:srgbClr val="000000">
                      <a:alpha val="43137"/>
                    </a:srgbClr>
                  </a:outerShdw>
                </a:effectLst>
              </a:rPr>
              <a:t>Mengukuhkan akidah dengan keyakinan bahawa penipu tidak terlepas daripada pengetahuan, penglihatan dan hukuman </a:t>
            </a:r>
            <a:r>
              <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rPr>
              <a:t>Allah Taala, </a:t>
            </a:r>
            <a:r>
              <a:rPr lang="ms-MY" sz="2800" b="1" dirty="0">
                <a:ln>
                  <a:solidFill>
                    <a:schemeClr val="tx1"/>
                  </a:solidFill>
                </a:ln>
                <a:effectLst>
                  <a:glow rad="101600">
                    <a:schemeClr val="tx1">
                      <a:alpha val="60000"/>
                    </a:schemeClr>
                  </a:glow>
                  <a:outerShdw blurRad="38100" dist="38100" dir="2700000" algn="tl">
                    <a:srgbClr val="000000">
                      <a:alpha val="43137"/>
                    </a:srgbClr>
                  </a:outerShdw>
                </a:effectLst>
              </a:rPr>
              <a:t>walaupun semua makhluk dapat diperdayakan.</a:t>
            </a:r>
            <a:endParaRPr lang="en-US" sz="26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79512" y="1664568"/>
            <a:ext cx="2304256" cy="720080"/>
          </a:xfrm>
          <a:prstGeom prst="roundRect">
            <a:avLst>
              <a:gd name="adj" fmla="val 351"/>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Pertama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76200"/>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9</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144016" y="4486691"/>
            <a:ext cx="8892480" cy="1107996"/>
          </a:xfrm>
          <a:prstGeom prst="rect">
            <a:avLst/>
          </a:prstGeom>
          <a:solidFill>
            <a:schemeClr val="bg1">
              <a:alpha val="28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memperdayakan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memperdayakan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menyedarinya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51520" y="1822395"/>
            <a:ext cx="8712968" cy="1631216"/>
          </a:xfrm>
          <a:prstGeom prst="rect">
            <a:avLst/>
          </a:prstGeom>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يُخَادِعُونَ </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وَالَّذِينَ آمَنُوا وَمَا يَخْدَعُونَ إِلاَّ أَنفُسَهُم وَمَا يَشْعُرُونَ</a:t>
            </a:r>
            <a:endPar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0824" y="76200"/>
            <a:ext cx="8929688" cy="1015663"/>
          </a:xfrm>
          <a:prstGeom prst="rect">
            <a:avLst/>
          </a:prstGeom>
        </p:spPr>
        <p:txBody>
          <a:bodyPr>
            <a:spAutoFit/>
          </a:bodyPr>
          <a:lstStyle/>
          <a:p>
            <a:pPr algn="ctr" fontAlgn="auto">
              <a:spcBef>
                <a:spcPts val="0"/>
              </a:spcBef>
              <a:spcAft>
                <a:spcPts val="0"/>
              </a:spcAft>
              <a:defRPr/>
            </a:pPr>
            <a:r>
              <a:rPr lang="fi-FI"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Langkah-langkah menangani jenayah </a:t>
            </a:r>
          </a:p>
          <a:p>
            <a:pPr algn="ctr" fontAlgn="auto">
              <a:spcBef>
                <a:spcPts val="0"/>
              </a:spcBef>
              <a:spcAft>
                <a:spcPts val="0"/>
              </a:spcAft>
              <a:defRPr/>
            </a:pPr>
            <a:r>
              <a:rPr lang="fi-FI"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penyelewangan</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542437" y="1974776"/>
            <a:ext cx="8346461" cy="1440160"/>
          </a:xfrm>
          <a:prstGeom prst="roundRect">
            <a:avLst>
              <a:gd name="adj" fmla="val 351"/>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800" b="1" dirty="0">
                <a:ln>
                  <a:solidFill>
                    <a:schemeClr val="tx1"/>
                  </a:solidFill>
                </a:ln>
                <a:effectLst>
                  <a:glow rad="101600">
                    <a:schemeClr val="tx1">
                      <a:alpha val="60000"/>
                    </a:schemeClr>
                  </a:glow>
                  <a:outerShdw blurRad="38100" dist="38100" dir="2700000" algn="tl">
                    <a:srgbClr val="000000">
                      <a:alpha val="43137"/>
                    </a:srgbClr>
                  </a:outerShdw>
                </a:effectLst>
              </a:rPr>
              <a:t>Memantapkan keimanan kepada Hari Akhirat, di mana segala kejahatan atau penipuan akan didedahkan dan dibicarakan di hadapan khalayak.</a:t>
            </a:r>
            <a:endParaRPr lang="en-US" sz="26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79512" y="1254696"/>
            <a:ext cx="2304256" cy="720080"/>
          </a:xfrm>
          <a:prstGeom prst="roundRect">
            <a:avLst>
              <a:gd name="adj" fmla="val 351"/>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Kedua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542437" y="4351040"/>
            <a:ext cx="8346461" cy="1440160"/>
          </a:xfrm>
          <a:prstGeom prst="roundRect">
            <a:avLst>
              <a:gd name="adj" fmla="val 351"/>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800" b="1" dirty="0">
                <a:ln>
                  <a:solidFill>
                    <a:schemeClr val="tx1"/>
                  </a:solidFill>
                </a:ln>
                <a:effectLst>
                  <a:glow rad="101600">
                    <a:schemeClr val="tx1">
                      <a:alpha val="60000"/>
                    </a:schemeClr>
                  </a:glow>
                  <a:outerShdw blurRad="38100" dist="38100" dir="2700000" algn="tl">
                    <a:srgbClr val="000000">
                      <a:alpha val="43137"/>
                    </a:srgbClr>
                  </a:outerShdw>
                </a:effectLst>
              </a:rPr>
              <a:t>Menginsafi tentang bahaya penipuan yang bukan sahaja merugikan pihak lain, tetapi akan membawa padah buruk kepada pelakunya juga.</a:t>
            </a:r>
            <a:endParaRPr lang="en-US" sz="26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179512" y="3630960"/>
            <a:ext cx="2304256" cy="720080"/>
          </a:xfrm>
          <a:prstGeom prst="roundRect">
            <a:avLst>
              <a:gd name="adj" fmla="val 351"/>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Ketiga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0824" y="76200"/>
            <a:ext cx="8929688" cy="1015663"/>
          </a:xfrm>
          <a:prstGeom prst="rect">
            <a:avLst/>
          </a:prstGeom>
        </p:spPr>
        <p:txBody>
          <a:bodyPr>
            <a:spAutoFit/>
          </a:bodyPr>
          <a:lstStyle/>
          <a:p>
            <a:pPr algn="ctr" fontAlgn="auto">
              <a:spcBef>
                <a:spcPts val="0"/>
              </a:spcBef>
              <a:spcAft>
                <a:spcPts val="0"/>
              </a:spcAft>
              <a:defRPr/>
            </a:pPr>
            <a:r>
              <a:rPr lang="fi-FI"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Langkah-langkah menangani jenayah </a:t>
            </a:r>
          </a:p>
          <a:p>
            <a:pPr algn="ctr" fontAlgn="auto">
              <a:spcBef>
                <a:spcPts val="0"/>
              </a:spcBef>
              <a:spcAft>
                <a:spcPts val="0"/>
              </a:spcAft>
              <a:defRPr/>
            </a:pPr>
            <a:r>
              <a:rPr lang="fi-FI"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penyelewangan</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542437" y="1857400"/>
            <a:ext cx="8346461" cy="1800200"/>
          </a:xfrm>
          <a:prstGeom prst="roundRect">
            <a:avLst>
              <a:gd name="adj" fmla="val 351"/>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800" b="1" dirty="0">
                <a:ln>
                  <a:solidFill>
                    <a:schemeClr val="tx1"/>
                  </a:solidFill>
                </a:ln>
                <a:effectLst>
                  <a:glow rad="101600">
                    <a:schemeClr val="tx1">
                      <a:alpha val="60000"/>
                    </a:schemeClr>
                  </a:glow>
                  <a:outerShdw blurRad="38100" dist="38100" dir="2700000" algn="tl">
                    <a:srgbClr val="000000">
                      <a:alpha val="43137"/>
                    </a:srgbClr>
                  </a:outerShdw>
                </a:effectLst>
              </a:rPr>
              <a:t>Menyedari bahawa pendapatan daripada penipuan atau penyelewengan adalah haram yang mengundang laknat terhadap diri, menghilangkan keberkatan daripada keluarga dan dikutuk oleh masyarakat.</a:t>
            </a:r>
            <a:endParaRPr lang="en-US" sz="26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79512" y="1137320"/>
            <a:ext cx="2304256" cy="720080"/>
          </a:xfrm>
          <a:prstGeom prst="roundRect">
            <a:avLst>
              <a:gd name="adj" fmla="val 351"/>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Keempat</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542437" y="4612704"/>
            <a:ext cx="8346461" cy="1872208"/>
          </a:xfrm>
          <a:prstGeom prst="roundRect">
            <a:avLst>
              <a:gd name="adj" fmla="val 351"/>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800" b="1" dirty="0">
                <a:ln>
                  <a:solidFill>
                    <a:schemeClr val="tx1"/>
                  </a:solidFill>
                </a:ln>
                <a:effectLst>
                  <a:glow rad="101600">
                    <a:schemeClr val="tx1">
                      <a:alpha val="60000"/>
                    </a:schemeClr>
                  </a:glow>
                  <a:outerShdw blurRad="38100" dist="38100" dir="2700000" algn="tl">
                    <a:srgbClr val="000000">
                      <a:alpha val="43137"/>
                    </a:srgbClr>
                  </a:outerShdw>
                </a:effectLst>
              </a:rPr>
              <a:t>Sentiasa berlaku benar dan jujur samada pada sikap, pengucapan dan amalan</a:t>
            </a:r>
            <a:r>
              <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rPr>
              <a:t>. </a:t>
            </a:r>
            <a:r>
              <a:rPr lang="ms-MY" sz="2800" b="1" dirty="0">
                <a:ln>
                  <a:solidFill>
                    <a:schemeClr val="tx1"/>
                  </a:solidFill>
                </a:ln>
                <a:effectLst>
                  <a:glow rad="101600">
                    <a:schemeClr val="tx1">
                      <a:alpha val="60000"/>
                    </a:schemeClr>
                  </a:glow>
                  <a:outerShdw blurRad="38100" dist="38100" dir="2700000" algn="tl">
                    <a:srgbClr val="000000">
                      <a:alpha val="43137"/>
                    </a:srgbClr>
                  </a:outerShdw>
                </a:effectLst>
              </a:rPr>
              <a:t>Sesungguhnya bersikap  benar </a:t>
            </a:r>
            <a:r>
              <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rPr>
              <a:t>membawa </a:t>
            </a:r>
            <a:r>
              <a:rPr lang="ms-MY" sz="2800" b="1" dirty="0">
                <a:ln>
                  <a:solidFill>
                    <a:schemeClr val="tx1"/>
                  </a:solidFill>
                </a:ln>
                <a:effectLst>
                  <a:glow rad="101600">
                    <a:schemeClr val="tx1">
                      <a:alpha val="60000"/>
                    </a:schemeClr>
                  </a:glow>
                  <a:outerShdw blurRad="38100" dist="38100" dir="2700000" algn="tl">
                    <a:srgbClr val="000000">
                      <a:alpha val="43137"/>
                    </a:srgbClr>
                  </a:outerShdw>
                </a:effectLst>
              </a:rPr>
              <a:t>kepada kebaikan </a:t>
            </a:r>
            <a:r>
              <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rPr>
              <a:t>yang  </a:t>
            </a:r>
            <a:r>
              <a:rPr lang="ms-MY" sz="2800" b="1" dirty="0">
                <a:ln>
                  <a:solidFill>
                    <a:schemeClr val="tx1"/>
                  </a:solidFill>
                </a:ln>
                <a:effectLst>
                  <a:glow rad="101600">
                    <a:schemeClr val="tx1">
                      <a:alpha val="60000"/>
                    </a:schemeClr>
                  </a:glow>
                  <a:outerShdw blurRad="38100" dist="38100" dir="2700000" algn="tl">
                    <a:srgbClr val="000000">
                      <a:alpha val="43137"/>
                    </a:srgbClr>
                  </a:outerShdw>
                </a:effectLst>
              </a:rPr>
              <a:t>membawa seseorang itu ke Syurga.</a:t>
            </a:r>
            <a:endParaRPr lang="en-US" sz="26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179512" y="3892624"/>
            <a:ext cx="2304256" cy="720080"/>
          </a:xfrm>
          <a:prstGeom prst="roundRect">
            <a:avLst>
              <a:gd name="adj" fmla="val 351"/>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Kelima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76200"/>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188</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144016" y="4003542"/>
            <a:ext cx="8892480" cy="2123658"/>
          </a:xfrm>
          <a:prstGeom prst="rect">
            <a:avLst/>
          </a:prstGeom>
          <a:solidFill>
            <a:schemeClr val="bg1">
              <a:alpha val="41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lain di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menghulurkan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rasuah</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hakim-hakim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memakan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padahal</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mengetahui</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salahnya</a:t>
            </a:r>
            <a:r>
              <a:rPr lang="en-MY"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1745745"/>
            <a:ext cx="8712968" cy="2215991"/>
          </a:xfrm>
          <a:prstGeom prst="rect">
            <a:avLst/>
          </a:prstGeom>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تَأْكُلُواْ أَمْوَالَكُم بَيْنَكُم بِالْبَاطِلِ وَتُدْلُواْ بِهَا إِلَى الْحُكَّامِ لِتَأْكُلُواْ فَرِيقًا مِّنْ أَمْوَالِ النَّاسِ بِالإِثْمِ وَأَنتُمْ تَعْلَمُونَ</a:t>
            </a:r>
            <a:endPar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9332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23099"/>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216024" y="4409182"/>
            <a:ext cx="8748464" cy="1077218"/>
          </a:xfrm>
          <a:prstGeom prst="rect">
            <a:avLst/>
          </a:prstGeom>
          <a:solidFill>
            <a:schemeClr val="bg1">
              <a:alpha val="49000"/>
            </a:schemeClr>
          </a:solidFill>
          <a:ln w="38100">
            <a:solidFill>
              <a:schemeClr val="tx1"/>
            </a:solidFill>
          </a:ln>
        </p:spPr>
        <p:txBody>
          <a:bodyPr wrap="square">
            <a:spAutoFit/>
          </a:bodyPr>
          <a:lstStyle/>
          <a:p>
            <a:pPr algn="ctr" fontAlgn="auto">
              <a:spcBef>
                <a:spcPts val="0"/>
              </a:spcBef>
              <a:spcAft>
                <a:spcPts val="0"/>
              </a:spcAft>
              <a:defRPr/>
            </a:pPr>
            <a:r>
              <a:rPr lang="en-US" sz="3200" dirty="0" err="1">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2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2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2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2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2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2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804809" y="246221"/>
            <a:ext cx="7500991"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3754" y="1651461"/>
            <a:ext cx="8964488" cy="4154984"/>
          </a:xfrm>
          <a:prstGeom prst="rect">
            <a:avLst/>
          </a:prstGeom>
          <a:solidFill>
            <a:schemeClr val="bg1">
              <a:alpha val="39000"/>
            </a:schemeClr>
          </a:solidFill>
          <a:ln w="28575">
            <a:solidFill>
              <a:schemeClr val="tx1"/>
            </a:solidFill>
          </a:ln>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381001" y="304800"/>
            <a:ext cx="2819399"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ea typeface="Times New Roman"/>
                <a:cs typeface="+mn-cs"/>
              </a:rPr>
              <a:t>PENUTUP</a:t>
            </a:r>
            <a:endParaRPr kumimoji="0" lang="en-MY" sz="3000" b="0" i="0" u="none" strike="noStrike" kern="0" cap="none" spc="0" normalizeH="0" baseline="0" noProof="0" dirty="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cs typeface="+mn-cs"/>
            </a:endParaRPr>
          </a:p>
        </p:txBody>
      </p:sp>
    </p:spTree>
    <p:extLst>
      <p:ext uri="{BB962C8B-B14F-4D97-AF65-F5344CB8AC3E}">
        <p14:creationId xmlns:p14="http://schemas.microsoft.com/office/powerpoint/2010/main" val="319332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vey0599.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1897458"/>
            <a:ext cx="9144000" cy="4031873"/>
          </a:xfrm>
          <a:prstGeom prst="rect">
            <a:avLst/>
          </a:prstGeom>
          <a:solidFill>
            <a:schemeClr val="accent6">
              <a:lumMod val="75000"/>
              <a:alpha val="16000"/>
            </a:schemeClr>
          </a:solid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397260"/>
            <a:ext cx="9144032" cy="1200329"/>
          </a:xfrm>
          <a:prstGeom prst="rect">
            <a:avLst/>
          </a:prstGeom>
        </p:spPr>
        <p:txBody>
          <a:bodyPr wrap="square">
            <a:spAutoFit/>
          </a:bodyPr>
          <a:lstStyle/>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409294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06" r="1033" b="8995"/>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101901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04800" y="304800"/>
            <a:ext cx="85344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76439"/>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179512" y="4267239"/>
            <a:ext cx="8839200" cy="1200329"/>
          </a:xfrm>
          <a:prstGeom prst="rect">
            <a:avLst/>
          </a:prstGeom>
          <a:solidFill>
            <a:schemeClr val="bg1">
              <a:alpha val="47000"/>
            </a:schemeClr>
          </a:solidFill>
          <a:ln w="28575">
            <a:solidFill>
              <a:schemeClr val="tx1"/>
            </a:solidFill>
          </a:ln>
        </p:spPr>
        <p:txBody>
          <a:bodyPr wrap="square">
            <a:spAutoFit/>
          </a:bodyPr>
          <a:lstStyle/>
          <a:p>
            <a:pPr algn="ctr" fontAlgn="auto">
              <a:spcBef>
                <a:spcPts val="0"/>
              </a:spcBef>
              <a:spcAft>
                <a:spcPts val="0"/>
              </a:spcAft>
              <a:defRPr/>
            </a:pPr>
            <a:r>
              <a:rPr lang="en-US" sz="36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36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6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6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93322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16024" y="1691987"/>
            <a:ext cx="8748464" cy="1631216"/>
          </a:xfrm>
          <a:prstGeom prst="rect">
            <a:avLst/>
          </a:prstGeom>
          <a:noFill/>
        </p:spPr>
        <p:txBody>
          <a:bodyPr wrap="square">
            <a:spAutoFit/>
          </a:bodyPr>
          <a:lstStyle/>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a:t>
            </a:r>
            <a:r>
              <a:rPr lang="ar-SA"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أَن لاَّ إِلَهَ إِلاَّ اللهُ وَحْدَهُ لاَشَرِيْكَ لَهُ، </a:t>
            </a:r>
            <a:endParaRPr lang="en-US"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a:t>
            </a:r>
            <a:r>
              <a:rPr lang="ar-SA"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أَنَّ مُحَمَّدًا عَبْدُهُ وَرَسُولُهُ</a:t>
            </a:r>
            <a:endParaRPr lang="ms-MY"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815425" y="228600"/>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107504" y="3934688"/>
            <a:ext cx="8927976" cy="1692771"/>
          </a:xfrm>
          <a:prstGeom prst="rect">
            <a:avLst/>
          </a:prstGeom>
          <a:solidFill>
            <a:schemeClr val="bg1">
              <a:alpha val="48000"/>
            </a:schemeClr>
          </a:solidFill>
          <a:ln w="38100">
            <a:solidFill>
              <a:schemeClr val="tx1"/>
            </a:solidFill>
          </a:ln>
        </p:spPr>
        <p:txBody>
          <a:bodyPr wrap="square">
            <a:spAutoFit/>
          </a:bodyPr>
          <a:lstStyle/>
          <a:p>
            <a:pPr algn="ctr" fontAlgn="auto">
              <a:spcBef>
                <a:spcPts val="0"/>
              </a:spcBef>
              <a:spcAft>
                <a:spcPts val="0"/>
              </a:spcAft>
              <a:defRPr/>
            </a:pP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93322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00033" y="304800"/>
            <a:ext cx="821537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240904"/>
            <a:ext cx="8460432" cy="2585323"/>
          </a:xfrm>
          <a:prstGeom prst="rect">
            <a:avLst/>
          </a:prstGeom>
          <a:solidFill>
            <a:schemeClr val="tx1">
              <a:alpha val="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وَصَحْبِهِ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 وَمَنْ تَبِعَهُمْ بِإِحْسَانٍ إِلَى يَوْمِ الدِّيْن.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79512" y="3889518"/>
            <a:ext cx="8820472" cy="2677656"/>
          </a:xfrm>
          <a:prstGeom prst="rect">
            <a:avLst/>
          </a:prstGeom>
          <a:solidFill>
            <a:schemeClr val="bg1">
              <a:alpha val="48000"/>
            </a:schemeClr>
          </a:solidFill>
          <a:ln w="38100">
            <a:solidFill>
              <a:schemeClr val="tx1"/>
            </a:solid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Serta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9" y="304800"/>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8424" y="1607842"/>
            <a:ext cx="7620000" cy="1631216"/>
          </a:xfrm>
          <a:prstGeom prst="rect">
            <a:avLst/>
          </a:prstGeom>
          <a:no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وَإِيَّايَ بِتَقْوَى اللهِ،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en-US"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79512" y="3752400"/>
            <a:ext cx="8748464" cy="1692771"/>
          </a:xfrm>
          <a:prstGeom prst="rect">
            <a:avLst/>
          </a:prstGeom>
          <a:solidFill>
            <a:schemeClr val="bg1">
              <a:alpha val="49000"/>
            </a:schemeClr>
          </a:solidFill>
          <a:ln w="38100">
            <a:solidFill>
              <a:schemeClr val="tx1"/>
            </a:solidFill>
          </a:ln>
        </p:spPr>
        <p:txBody>
          <a:bodyPr wrap="square">
            <a:spAutoFit/>
          </a:bodyPr>
          <a:lstStyle/>
          <a:p>
            <a:pPr algn="ctr" fontAlgn="auto">
              <a:spcBef>
                <a:spcPts val="0"/>
              </a:spcBef>
              <a:spcAft>
                <a:spcPts val="0"/>
              </a:spcAft>
              <a:defRPr/>
            </a:pP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jemaah</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agar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6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00901028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88926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89684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32478"/>
            <a:ext cx="9144000" cy="1754326"/>
          </a:xfrm>
          <a:prstGeom prst="rect">
            <a:avLst/>
          </a:prstGeom>
          <a:no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 </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228600"/>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6024" y="3899118"/>
            <a:ext cx="8748464" cy="1815882"/>
          </a:xfrm>
          <a:prstGeom prst="rect">
            <a:avLst/>
          </a:prstGeom>
          <a:solidFill>
            <a:schemeClr val="bg1">
              <a:alpha val="48000"/>
            </a:schemeClr>
          </a:solidFill>
          <a:ln w="38100">
            <a:solidFill>
              <a:schemeClr val="tx1"/>
            </a:solid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33838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418303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475343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427676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24202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659316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950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00033" y="304800"/>
            <a:ext cx="821537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191543"/>
            <a:ext cx="9144000" cy="2585323"/>
          </a:xfrm>
          <a:prstGeom prst="rect">
            <a:avLst/>
          </a:prstGeom>
          <a:solidFill>
            <a:schemeClr val="tx1">
              <a:alpha val="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هَذَا النَّبِيِّ الْكَرِيْمِ سَيِّدِنَا مُحَمَّدٍ وَعَلَى آلِهِ وَصَحْبِهِ،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تَبِعَهُمْ بِإِحْسَانٍ ِإلَى يَوْمِ الدِّيْنِ.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44016" y="3835514"/>
            <a:ext cx="8820472" cy="2677656"/>
          </a:xfrm>
          <a:prstGeom prst="rect">
            <a:avLst/>
          </a:prstGeom>
          <a:solidFill>
            <a:schemeClr val="bg1">
              <a:alpha val="47000"/>
            </a:schemeClr>
          </a:solidFill>
          <a:ln w="38100">
            <a:solidFill>
              <a:schemeClr val="tx1"/>
            </a:solidFill>
          </a:ln>
        </p:spPr>
        <p:txBody>
          <a:bodyPr wrap="square">
            <a:spAutoFit/>
          </a:bodyPr>
          <a:lstStyle/>
          <a:p>
            <a:pPr algn="ctr" fontAlgn="auto">
              <a:spcBef>
                <a:spcPts val="0"/>
              </a:spcBef>
              <a:spcAft>
                <a:spcPts val="0"/>
              </a:spcAft>
              <a:defRPr/>
            </a:pP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Serta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15425" y="228600"/>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39552" y="1575194"/>
            <a:ext cx="8062664" cy="1754326"/>
          </a:xfrm>
          <a:prstGeom prst="rect">
            <a:avLst/>
          </a:prstGeom>
          <a:no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وَإِيَّايَ بِتَقْوَى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79512" y="3868997"/>
            <a:ext cx="8748464" cy="1692771"/>
          </a:xfrm>
          <a:prstGeom prst="rect">
            <a:avLst/>
          </a:prstGeom>
          <a:solidFill>
            <a:schemeClr val="bg1">
              <a:alpha val="49000"/>
            </a:schemeClr>
          </a:solidFill>
          <a:ln w="38100">
            <a:solidFill>
              <a:schemeClr val="tx1"/>
            </a:solidFill>
          </a:ln>
        </p:spPr>
        <p:txBody>
          <a:bodyPr wrap="square">
            <a:spAutoFit/>
          </a:bodyPr>
          <a:lstStyle/>
          <a:p>
            <a:pPr algn="ctr" fontAlgn="auto">
              <a:spcBef>
                <a:spcPts val="0"/>
              </a:spcBef>
              <a:spcAft>
                <a:spcPts val="0"/>
              </a:spcAft>
              <a:defRPr/>
            </a:pP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jemaah</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agar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6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Kisah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Penipuan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jualan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979712" y="3337412"/>
            <a:ext cx="6017658" cy="1615588"/>
          </a:xfrm>
          <a:prstGeom prst="roundRect">
            <a:avLst>
              <a:gd name="adj" fmla="val 351"/>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Lantaran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itu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Taala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menurunkan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ayat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bagi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memberi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amaran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manusia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827584" y="1846023"/>
            <a:ext cx="5544616" cy="1106305"/>
          </a:xfrm>
          <a:prstGeom prst="roundRect">
            <a:avLst>
              <a:gd name="adj" fmla="val 16667"/>
            </a:avLst>
          </a:prstGeom>
          <a:solidFill>
            <a:srgbClr val="0070C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Menipu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timbangan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atau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sukatan</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76200"/>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Mutaffifin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144016" y="3906559"/>
            <a:ext cx="8820472" cy="2308324"/>
          </a:xfrm>
          <a:prstGeom prst="rect">
            <a:avLst/>
          </a:prstGeom>
          <a:solidFill>
            <a:schemeClr val="bg1">
              <a:alpha val="47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Kecelakaan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besar</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curang</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timbangan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sukatan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menerima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sukatan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lain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mengambilnya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cukup</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sebaliknya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menyukat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menimbang</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lain,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kurangi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539552" y="1318339"/>
            <a:ext cx="8062664" cy="2585323"/>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وَيْلٌ لِّلْمُطَفِّفِينَ. الَّذِينَ إِذَا اكْتَالُواْ عَلَى النَّاسِ يَسْتَوْفُونَ. وَإِذَا كَالُوهُمْ أَو وَّزَنُوهُمْ يُخْسِرُونَ .</a:t>
            </a:r>
            <a:endParaRPr lang="ar-EG"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9512" y="1885691"/>
            <a:ext cx="8763000" cy="523220"/>
          </a:xfrm>
          <a:prstGeom prst="rect">
            <a:avLst/>
          </a:prstGeom>
          <a:gradFill flip="none" rotWithShape="1">
            <a:gsLst>
              <a:gs pos="0">
                <a:srgbClr val="3FFF44">
                  <a:tint val="66000"/>
                  <a:satMod val="160000"/>
                </a:srgbClr>
              </a:gs>
              <a:gs pos="50000">
                <a:srgbClr val="3FFF44">
                  <a:tint val="44500"/>
                  <a:satMod val="160000"/>
                </a:srgbClr>
              </a:gs>
              <a:gs pos="100000">
                <a:srgbClr val="3FFF44">
                  <a:tint val="23500"/>
                  <a:satMod val="160000"/>
                </a:srgbClr>
              </a:gs>
            </a:gsLst>
            <a:lin ang="0" scaled="1"/>
            <a:tileRect/>
          </a:gradFill>
          <a:ln w="57150">
            <a:solidFill>
              <a:srgbClr val="FFFF00"/>
            </a:solidFill>
          </a:ln>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144016" y="5180055"/>
            <a:ext cx="8820472" cy="830997"/>
          </a:xfrm>
          <a:prstGeom prst="rect">
            <a:avLst/>
          </a:prstGeom>
          <a:solidFill>
            <a:schemeClr val="bg1">
              <a:alpha val="48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menipu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unnahku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469776" y="3059305"/>
            <a:ext cx="8062664" cy="861774"/>
          </a:xfrm>
          <a:prstGeom prst="rect">
            <a:avLst/>
          </a:prstGeom>
          <a:no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غَشَّ فَلَيْسَ مِنِّي</a:t>
            </a:r>
            <a:endParaRPr lang="en-US" sz="50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ight Arrow 5"/>
          <p:cNvSpPr/>
          <p:nvPr/>
        </p:nvSpPr>
        <p:spPr>
          <a:xfrm>
            <a:off x="251520" y="76200"/>
            <a:ext cx="8352928" cy="1396607"/>
          </a:xfrm>
          <a:prstGeom prst="rightArrow">
            <a:avLst>
              <a:gd name="adj1" fmla="val 80071"/>
              <a:gd name="adj2" fmla="val 5000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Didapati</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peniaga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menipu</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pelanggan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mempamerkan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keelokkan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menyembunyikan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bahagian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bagus</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3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1395</Words>
  <Application>Microsoft Office PowerPoint</Application>
  <PresentationFormat>On-screen Show (4:3)</PresentationFormat>
  <Paragraphs>131</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28</cp:revision>
  <dcterms:created xsi:type="dcterms:W3CDTF">2016-03-09T03:35:59Z</dcterms:created>
  <dcterms:modified xsi:type="dcterms:W3CDTF">2016-03-10T09:19:55Z</dcterms:modified>
</cp:coreProperties>
</file>